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443" r:id="rId3"/>
    <p:sldId id="466" r:id="rId4"/>
    <p:sldId id="467" r:id="rId5"/>
    <p:sldId id="468" r:id="rId6"/>
    <p:sldId id="469" r:id="rId7"/>
    <p:sldId id="470" r:id="rId8"/>
    <p:sldId id="459" r:id="rId9"/>
    <p:sldId id="458" r:id="rId10"/>
    <p:sldId id="464" r:id="rId11"/>
    <p:sldId id="472" r:id="rId12"/>
    <p:sldId id="473" r:id="rId13"/>
    <p:sldId id="474" r:id="rId14"/>
    <p:sldId id="475" r:id="rId15"/>
    <p:sldId id="476" r:id="rId16"/>
    <p:sldId id="477" r:id="rId17"/>
    <p:sldId id="461" r:id="rId18"/>
    <p:sldId id="441" r:id="rId19"/>
    <p:sldId id="317" r:id="rId20"/>
    <p:sldId id="465" r:id="rId2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85637" autoAdjust="0"/>
  </p:normalViewPr>
  <p:slideViewPr>
    <p:cSldViewPr snapToGrid="0">
      <p:cViewPr varScale="1">
        <p:scale>
          <a:sx n="64" d="100"/>
          <a:sy n="64" d="100"/>
        </p:scale>
        <p:origin x="12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117"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11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14/04/2021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smtClean="0"/>
              <a:t>O insight por trás do gradiente descendente estocástico é que o gradiente é uma esperança, ou seja, uma média. Portanto,</a:t>
            </a:r>
            <a:r>
              <a:rPr lang="pt-BR" sz="1200" b="0" baseline="0" dirty="0" smtClean="0"/>
              <a:t> a</a:t>
            </a:r>
            <a:r>
              <a:rPr lang="pt-BR" sz="1200" b="0" dirty="0" smtClean="0"/>
              <a:t> esperança pode ser estimada aproximadamente usando um pequeno conjunto de exemplos.</a:t>
            </a:r>
            <a:endParaRPr lang="pt-BR" sz="1200" b="1" dirty="0" smtClean="0"/>
          </a:p>
          <a:p>
            <a:endParaRPr lang="pt-BR" sz="1200" b="1" dirty="0" smtClean="0"/>
          </a:p>
          <a:p>
            <a:r>
              <a:rPr lang="pt-BR" sz="1200" b="0" dirty="0" smtClean="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barulhentas, enquanto os minibatches tendem a amenizar</a:t>
            </a:r>
            <a:r>
              <a:rPr lang="pt-BR" sz="1200" b="0" baseline="0" dirty="0" smtClean="0"/>
              <a:t> o</a:t>
            </a:r>
            <a:r>
              <a:rPr lang="pt-BR" sz="1200" b="0" dirty="0" smtClean="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endParaRPr lang="pt-BR" sz="1200" b="0"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a:t>
            </a:r>
            <a:r>
              <a:rPr lang="pt-BR" baseline="0" dirty="0" smtClean="0"/>
              <a:t> </a:t>
            </a:r>
            <a:r>
              <a:rPr lang="pt-BR" dirty="0" smtClean="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fica “</a:t>
            </a:r>
            <a:r>
              <a:rPr lang="pt-BR" i="1" dirty="0" smtClean="0"/>
              <a:t>oscilando</a:t>
            </a:r>
            <a:r>
              <a:rPr lang="pt-BR" dirty="0" smtClean="0"/>
              <a:t>”, “</a:t>
            </a:r>
            <a:r>
              <a:rPr lang="pt-BR" b="0" i="1" dirty="0" smtClean="0"/>
              <a:t>dançando</a:t>
            </a:r>
            <a:r>
              <a:rPr lang="pt-BR" dirty="0" smtClean="0"/>
              <a:t>” ou “</a:t>
            </a:r>
            <a:r>
              <a:rPr lang="pt-BR" i="1" dirty="0" smtClean="0"/>
              <a:t>ricocheteando</a:t>
            </a:r>
            <a:r>
              <a:rPr lang="pt-BR" dirty="0" smtClean="0"/>
              <a:t>” ou “</a:t>
            </a:r>
            <a:r>
              <a:rPr lang="pt-BR" i="1" dirty="0" smtClean="0"/>
              <a:t>zig-zagueando</a:t>
            </a:r>
            <a:r>
              <a:rPr lang="pt-BR" dirty="0" smtClean="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946938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smtClean="0"/>
              <a:t>Exemplo</a:t>
            </a:r>
            <a:r>
              <a:rPr lang="pt-BR" sz="1200" u="none" dirty="0" smtClean="0"/>
              <a:t>: </a:t>
            </a:r>
            <a:r>
              <a:rPr lang="pt-BR" u="none" dirty="0" smtClean="0"/>
              <a:t>https://mybinder.org/v2/gh/zz4fap/t319_aprendizado_de_maquina/main?filepath=notebooks%2Fregression%2Fgd_versions%2F</a:t>
            </a:r>
            <a:r>
              <a:rPr lang="pt-BR" u="none" dirty="0" smtClean="0">
                <a:solidFill>
                  <a:srgbClr val="00B0F0"/>
                </a:solidFill>
              </a:rPr>
              <a:t>stocastic_gradient_descent_with_figures.ipynb</a:t>
            </a:r>
            <a:endParaRPr lang="pt-BR" sz="1200" u="none" dirty="0" smtClean="0"/>
          </a:p>
          <a:p>
            <a:endParaRPr lang="pt-BR" sz="1200" dirty="0" smtClean="0"/>
          </a:p>
          <a:p>
            <a:r>
              <a:rPr lang="pt-BR" sz="1200" dirty="0" smtClean="0"/>
              <a:t>Devido </a:t>
            </a:r>
            <a:r>
              <a:rPr lang="pt-BR" sz="1200" dirty="0"/>
              <a:t>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https://mybinder.org/v2/gh/zz4fap/t319_aprendizado_de_maquina/main?filepath=notebooks%2Fregression%2Fgd_versions%2FSGD_with_scikit_learn_lib.ipynb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34481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a:t>
            </a:r>
            <a:r>
              <a:rPr lang="pt-BR" u="none" dirty="0" smtClean="0"/>
              <a:t>https://mybinder.org/v2/gh/zz4fap/t319_aprendizado_de_maquina/main?filepath=notebooks%2Fregression%2Fgd_versions%2F</a:t>
            </a:r>
            <a:r>
              <a:rPr lang="pt-BR" dirty="0" smtClean="0"/>
              <a:t>mini_batch_gradient_descent_with_figures.ipynb</a:t>
            </a:r>
          </a:p>
          <a:p>
            <a:endParaRPr lang="pt-BR" dirty="0" smtClean="0"/>
          </a:p>
          <a:p>
            <a:r>
              <a:rPr lang="pt-BR" dirty="0" smtClean="0"/>
              <a:t>O</a:t>
            </a:r>
            <a:r>
              <a:rPr lang="pt-BR" baseline="0" dirty="0" smtClean="0"/>
              <a:t> </a:t>
            </a:r>
            <a:r>
              <a:rPr lang="pt-BR" baseline="0" dirty="0"/>
              <a:t>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25289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e sentido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t>
                </a:r>
                <a:r>
                  <a:rPr lang="pt-BR" b="0" i="0" dirty="0" smtClean="0"/>
                  <a:t>crescimento mais rápida".</a:t>
                </a:r>
                <a:endParaRPr lang="pt-BR" b="0" i="0" dirty="0"/>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a:t>
                </a:r>
                <a:r>
                  <a:rPr lang="pt-BR" b="0" i="0" dirty="0" smtClean="0"/>
                  <a:t>vetor gradiente </a:t>
                </a:r>
                <a:r>
                  <a:rPr lang="pt-BR" b="0" i="0" dirty="0"/>
                  <a:t>em um ponto é um vetor tangente ao ponto. Valores positivos indicam que o aumenta mais rápido esta à frente,</a:t>
                </a:r>
                <a:r>
                  <a:rPr lang="pt-BR" b="0" i="0" baseline="0" dirty="0"/>
                  <a:t> já valores negativos indicam que a taxa de aumento mais rápida está </a:t>
                </a:r>
                <a:r>
                  <a:rPr lang="pt-BR" b="0" i="0" baseline="0" dirty="0" smtClean="0"/>
                  <a:t>atrás</a:t>
                </a:r>
                <a:r>
                  <a:rPr lang="pt-BR" b="0" i="0" baseline="0" dirty="0"/>
                  <a:t>.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t>
                </a:r>
                <a:r>
                  <a:rPr lang="pt-BR" b="0" i="0" baseline="0" dirty="0" smtClean="0"/>
                  <a:t>argumento.</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45602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smtClean="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smtClean="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25070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a:t>
                </a:r>
                <a:r>
                  <a:rPr lang="pt-BR" baseline="0" dirty="0" smtClean="0"/>
                  <a:t> sentido contrário do</a:t>
                </a:r>
                <a:r>
                  <a:rPr lang="pt-BR" dirty="0" smtClean="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t>
                </a:r>
                <a:r>
                  <a:rPr lang="pt-BR" b="1" i="1" dirty="0" smtClean="0"/>
                  <a:t>descendente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4559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5397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pesos</a:t>
            </a:r>
            <a:r>
              <a:rPr lang="pt-BR" baseline="0" noProof="0" dirty="0" smtClean="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137924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 1:</a:t>
                </a:r>
                <a:r>
                  <a:rPr lang="pt-BR" baseline="0" noProof="0" dirty="0" smtClean="0"/>
                  <a:t> </a:t>
                </a:r>
                <a:r>
                  <a:rPr lang="pt-BR" dirty="0" smtClean="0"/>
                  <a:t>https://mybinder.org/v2/gh/zz4fap/t319_aprendizado_de_maquina/main?filepath=notebooks%2Fregression%2F</a:t>
                </a:r>
                <a:r>
                  <a:rPr lang="pt-BR" noProof="0" dirty="0" smtClean="0"/>
                  <a:t>linear_regression_with_gradient_descent_exemplo1.ipynb</a:t>
                </a:r>
                <a:endParaRPr lang="pt-BR" u="none" dirty="0" smtClean="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u="none" dirty="0" smtClean="0"/>
              <a:t>Exemplo</a:t>
            </a:r>
            <a:r>
              <a:rPr lang="pt-BR" u="none" dirty="0" smtClean="0"/>
              <a:t>: </a:t>
            </a:r>
            <a:r>
              <a:rPr lang="pt-BR" dirty="0" smtClean="0"/>
              <a:t>https://mybinder.org/v2/gh/zz4fap/t319_aprendizado_de_maquina/main?filepath=notebooks%2Fregression%2F</a:t>
            </a:r>
            <a:r>
              <a:rPr lang="pt-BR" noProof="0" dirty="0" smtClean="0"/>
              <a:t>linear_regression_with_gradient_descent_exemplo2.ipynb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367367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a:t>
            </a:r>
            <a:r>
              <a:rPr lang="pt-BR" baseline="0" dirty="0" smtClean="0"/>
              <a:t>modelo, ou seja, apresentado ao modelo.</a:t>
            </a:r>
            <a:endParaRPr lang="pt-BR" baseline="0" dirty="0"/>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388056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14/04/2021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14/04/2021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14/04/2021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14/04/2021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14/04/2021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14/04/2021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batch_gradient_descent_with_figures.ipynb"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stocastic_gradient_descent_with_figures.ipynb" TargetMode="External"/><Relationship Id="rId5" Type="http://schemas.openxmlformats.org/officeDocument/2006/relationships/image" Target="../media/image1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mybinder.org/v2/gh/zz4fap/t319_aprendizado_de_maquina/main?filepath=notebooks/regression/gd_versions/SGD_with_scikit_learn_lib.ipynb"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mini_batch_gradient_descent_with_figures.ipynb"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3.ipyn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ybinder.org/v2/gh/zz4fap/t319_aprendizado_de_maquina/main?filepath=notebooks/regression/linear_regression_with_gradient_descent_exemplo1.ipynb"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regression/linear_regression_with_gradient_descent_exemplo2.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Generalizando a equação de atualização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nl-BE" dirty="0" smtClean="0"/>
                  <a:t>Baseado no que vimos nos exemplos anteriores, podemos generalizar a </a:t>
                </a:r>
                <a:r>
                  <a:rPr lang="nl-BE" b="1" i="1" dirty="0" smtClean="0"/>
                  <a:t>equação de atualização do pesos </a:t>
                </a:r>
                <a:r>
                  <a:rPr lang="nl-BE" dirty="0" smtClean="0"/>
                  <a:t>da seguinte forma:</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en-US" i="1">
                          <a:latin typeface="Cambria Math" panose="02040503050406030204" pitchFamily="18" charset="0"/>
                        </a:rPr>
                        <m:t>=−</m:t>
                      </m:r>
                      <m:f>
                        <m:fPr>
                          <m:ctrlPr>
                            <a:rPr lang="pt-BR" i="1">
                              <a:latin typeface="Cambria Math" panose="02040503050406030204" pitchFamily="18" charset="0"/>
                            </a:rPr>
                          </m:ctrlPr>
                        </m:fPr>
                        <m:num>
                          <m:r>
                            <a:rPr lang="en-US"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r>
                  <a:rPr lang="pt-BR" dirty="0" smtClean="0"/>
                  <a:t>Essa equação pode ser aplicada a qualquer problema de regressão linear.</a:t>
                </a:r>
              </a:p>
              <a:p>
                <a:r>
                  <a:rPr lang="pt-BR" dirty="0" smtClean="0"/>
                  <a:t>Apenas não se esqueçam de que quando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=0</m:t>
                    </m:r>
                  </m:oMath>
                </a14:m>
                <a:r>
                  <a:rPr lang="pt-BR"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0</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smtClean="0"/>
                  <a:t>.</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3501" b="-980"/>
                </a:stretch>
              </a:blipFill>
            </p:spPr>
            <p:txBody>
              <a:bodyPr/>
              <a:lstStyle/>
              <a:p>
                <a:r>
                  <a:rPr lang="pt-BR">
                    <a:noFill/>
                  </a:rPr>
                  <a:t> </a:t>
                </a:r>
              </a:p>
            </p:txBody>
          </p:sp>
        </mc:Fallback>
      </mc:AlternateContent>
    </p:spTree>
    <p:extLst>
      <p:ext uri="{BB962C8B-B14F-4D97-AF65-F5344CB8AC3E}">
        <p14:creationId xmlns:p14="http://schemas.microsoft.com/office/powerpoint/2010/main" val="835512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lnSpcReduction="10000"/>
              </a:bodyPr>
              <a:lstStyle/>
              <a:p>
                <a:pPr marL="0" indent="0" algn="just">
                  <a:buNone/>
                </a:pPr>
                <a:r>
                  <a:rPr lang="pt-BR" dirty="0" smtClean="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a:t>
                </a:r>
                <a:r>
                  <a:rPr lang="pt-BR" dirty="0" smtClean="0"/>
                  <a:t>iteração (nesse caso, uma época) </a:t>
                </a:r>
                <a:r>
                  <a:rPr lang="pt-BR" dirty="0"/>
                  <a:t>do algoritmo, </a:t>
                </a:r>
                <a:r>
                  <a:rPr lang="pt-BR" b="1" i="1" dirty="0"/>
                  <a:t>todos</a:t>
                </a:r>
                <a:r>
                  <a:rPr lang="pt-BR" dirty="0"/>
                  <a:t> os exemplos de treinamento são considerados no processo de treinamento do modelo. Esta versão foi </a:t>
                </a:r>
                <a:r>
                  <a:rPr lang="pt-BR" dirty="0" smtClean="0"/>
                  <a:t>a utilizada </a:t>
                </a:r>
                <a:r>
                  <a:rPr lang="pt-BR" dirty="0"/>
                  <a:t>nos exemplos </a:t>
                </a:r>
                <a:r>
                  <a:rPr lang="pt-BR" dirty="0" smtClean="0"/>
                  <a:t>anteriores.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smtClean="0"/>
              </a:p>
              <a:p>
                <a:pPr marL="0" indent="0">
                  <a:buNone/>
                </a:pPr>
                <a:r>
                  <a:rPr lang="pt-BR" b="1" dirty="0" smtClean="0"/>
                  <a:t>Características</a:t>
                </a:r>
                <a:r>
                  <a:rPr lang="pt-BR" dirty="0" smtClean="0"/>
                  <a:t>:</a:t>
                </a:r>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tenha o tamanho apropriado.</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1091" t="-2466" r="-1145"/>
                </a:stretch>
              </a:blipFill>
            </p:spPr>
            <p:txBody>
              <a:bodyPr/>
              <a:lstStyle/>
              <a:p>
                <a:r>
                  <a:rPr lang="pt-BR">
                    <a:noFill/>
                  </a:rPr>
                  <a:t> </a:t>
                </a:r>
              </a:p>
            </p:txBody>
          </p:sp>
        </mc:Fallback>
      </mc:AlternateContent>
      <p:sp>
        <p:nvSpPr>
          <p:cNvPr id="4" name="Rectangle 3"/>
          <p:cNvSpPr/>
          <p:nvPr/>
        </p:nvSpPr>
        <p:spPr>
          <a:xfrm>
            <a:off x="3274481" y="3664928"/>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737961"/>
          </a:xfrm>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509486"/>
                <a:ext cx="11165115" cy="5167086"/>
              </a:xfrm>
            </p:spPr>
            <p:txBody>
              <a:bodyPr>
                <a:normAutofit fontScale="92500" lnSpcReduction="200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Com </a:t>
                </a:r>
                <a:r>
                  <a:rPr lang="pt-BR" smtClean="0"/>
                  <a:t>esta versão</a:t>
                </a:r>
                <a:r>
                  <a:rPr lang="pt-BR" dirty="0" smtClean="0"/>
                  <a:t>, os </a:t>
                </a:r>
                <a:r>
                  <a:rPr lang="pt-BR" dirty="0"/>
                  <a:t>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b="1" dirty="0" smtClean="0"/>
                  <a:t>Características:</a:t>
                </a:r>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t>
                </a:r>
                <a:r>
                  <a:rPr lang="pt-BR" dirty="0" smtClean="0"/>
                  <a:t>aproximação através </a:t>
                </a:r>
                <a:r>
                  <a:rPr lang="pt-BR" dirty="0"/>
                  <a:t>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dirty="0" smtClean="0"/>
                  <a:t>Computacionalmente mais rápido que o GD em batelada.</a:t>
                </a:r>
                <a:endParaRPr lang="pt-BR" dirty="0"/>
              </a:p>
              <a:p>
                <a:pPr lvl="1" algn="just">
                  <a:buFont typeface="Courier New" panose="02070309020205020404" pitchFamily="49" charset="0"/>
                  <a:buChar char="o"/>
                </a:pPr>
                <a:r>
                  <a:rPr lang="pt-BR" b="1" dirty="0" smtClean="0"/>
                  <a:t>Convergência não </a:t>
                </a:r>
                <a:r>
                  <a:rPr lang="pt-BR" b="1" dirty="0"/>
                  <a:t>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E</a:t>
                </a:r>
                <a:r>
                  <a:rPr lang="pt-BR" dirty="0" smtClean="0"/>
                  <a:t>squemas de variação </a:t>
                </a:r>
                <a:r>
                  <a:rPr lang="pt-BR" dirty="0"/>
                  <a:t>do passo de </a:t>
                </a:r>
                <a:r>
                  <a:rPr lang="pt-BR" dirty="0" smtClean="0"/>
                  <a:t>aprendizagem podem ajudar a garantir </a:t>
                </a:r>
                <a:r>
                  <a:rPr lang="pt-BR" dirty="0"/>
                  <a:t>a convergência</a:t>
                </a:r>
                <a:r>
                  <a:rPr lang="pt-BR" dirty="0" smtClean="0"/>
                  <a:t>.</a:t>
                </a:r>
              </a:p>
              <a:p>
                <a:pPr lvl="1" algn="just">
                  <a:buFont typeface="Courier New" panose="02070309020205020404" pitchFamily="49" charset="0"/>
                  <a:buChar char="o"/>
                </a:pPr>
                <a:r>
                  <a:rPr lang="pt-BR" dirty="0" smtClean="0"/>
                  <a:t>O gradiente ruidoso, calculado com um único exemplo, ajuda o modelo a escapar de regiões com vários mínimos locais ou irregulares para uma região com o mínimo global.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509486"/>
                <a:ext cx="11165115" cy="5167086"/>
              </a:xfrm>
              <a:blipFill rotWithShape="0">
                <a:blip r:embed="rId3"/>
                <a:stretch>
                  <a:fillRect l="-928" t="-3070" r="-928"/>
                </a:stretch>
              </a:blipFill>
            </p:spPr>
            <p:txBody>
              <a:bodyPr/>
              <a:lstStyle/>
              <a:p>
                <a:r>
                  <a:rPr lang="pt-BR">
                    <a:noFill/>
                  </a:rPr>
                  <a:t> </a:t>
                </a:r>
              </a:p>
            </p:txBody>
          </p:sp>
        </mc:Fallback>
      </mc:AlternateContent>
    </p:spTree>
    <p:extLst>
      <p:ext uri="{BB962C8B-B14F-4D97-AF65-F5344CB8AC3E}">
        <p14:creationId xmlns:p14="http://schemas.microsoft.com/office/powerpoint/2010/main" val="32547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32128" cy="5158467"/>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r>
                  <a:rPr lang="pt-BR" dirty="0" smtClean="0"/>
                  <a:t>.</a:t>
                </a:r>
              </a:p>
              <a:p>
                <a:pPr marL="0" indent="0">
                  <a:buNone/>
                </a:pPr>
                <a:r>
                  <a:rPr lang="pt-BR" b="1" dirty="0" smtClean="0"/>
                  <a:t>Características:</a:t>
                </a:r>
                <a:endParaRPr lang="pt-BR" dirty="0"/>
              </a:p>
              <a:p>
                <a:pPr lvl="1" algn="just">
                  <a:buFont typeface="Courier New" panose="02070309020205020404" pitchFamily="49" charset="0"/>
                  <a:buChar char="o"/>
                </a:pPr>
                <a:r>
                  <a:rPr lang="pt-BR" dirty="0"/>
                  <a:t>Pode ser visto como uma generalização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lvl="1" algn="just">
                  <a:buFont typeface="Courier New" panose="02070309020205020404" pitchFamily="49" charset="0"/>
                  <a:buChar char="o"/>
                </a:pPr>
                <a:r>
                  <a:rPr lang="pt-BR" dirty="0" smtClean="0"/>
                  <a:t>Computacionalmente mais rápido </a:t>
                </a:r>
                <a:r>
                  <a:rPr lang="pt-BR" dirty="0"/>
                  <a:t>do que o GD em </a:t>
                </a:r>
                <a:r>
                  <a:rPr lang="pt-BR" dirty="0" smtClean="0"/>
                  <a:t>batelada, </a:t>
                </a:r>
                <a:r>
                  <a:rPr lang="pt-BR" dirty="0"/>
                  <a:t>mas mais </a:t>
                </a:r>
                <a:r>
                  <a:rPr lang="pt-BR" dirty="0" smtClean="0"/>
                  <a:t>lento </a:t>
                </a:r>
                <a:r>
                  <a:rPr lang="pt-BR" dirty="0"/>
                  <a:t>do que o GD estocástico.</a:t>
                </a:r>
              </a:p>
              <a:p>
                <a:pPr lvl="1" algn="just">
                  <a:buFont typeface="Courier New" panose="02070309020205020404" pitchFamily="49" charset="0"/>
                  <a:buChar char="o"/>
                </a:pPr>
                <a:r>
                  <a:rPr lang="pt-BR" dirty="0"/>
                  <a:t>Convergência depende do tamanho do mini-batch.</a:t>
                </a:r>
              </a:p>
              <a:p>
                <a:pPr lvl="1" algn="just">
                  <a:buFont typeface="Courier New" panose="02070309020205020404" pitchFamily="49" charset="0"/>
                  <a:buChar char="o"/>
                </a:pPr>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32128" cy="5158467"/>
              </a:xfrm>
              <a:blipFill rotWithShape="0">
                <a:blip r:embed="rId3"/>
                <a:stretch>
                  <a:fillRect l="-930" t="-2364" r="-930"/>
                </a:stretch>
              </a:blipFill>
            </p:spPr>
            <p:txBody>
              <a:bodyPr/>
              <a:lstStyle/>
              <a:p>
                <a:r>
                  <a:rPr lang="pt-BR">
                    <a:noFill/>
                  </a:rPr>
                  <a:t> </a:t>
                </a:r>
              </a:p>
            </p:txBody>
          </p:sp>
        </mc:Fallback>
      </mc:AlternateContent>
      <p:sp>
        <p:nvSpPr>
          <p:cNvPr id="4" name="Rectangle 3"/>
          <p:cNvSpPr/>
          <p:nvPr/>
        </p:nvSpPr>
        <p:spPr>
          <a:xfrm>
            <a:off x="3297611"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46503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46892" cy="767388"/>
          </a:xfrm>
        </p:spPr>
        <p:txBody>
          <a:bodyPr/>
          <a:lstStyle/>
          <a:p>
            <a:r>
              <a:rPr lang="pt-BR" dirty="0"/>
              <a:t>Implementação: </a:t>
            </a:r>
            <a:r>
              <a:rPr lang="pt-BR" dirty="0" smtClean="0"/>
              <a:t>GD 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884075"/>
                <a:ext cx="7988531" cy="1973925"/>
              </a:xfrm>
            </p:spPr>
            <p:txBody>
              <a:bodyPr>
                <a:normAutofit fontScale="62500" lnSpcReduction="20000"/>
              </a:bodyPr>
              <a:lstStyle/>
              <a:p>
                <a:pPr>
                  <a:spcBef>
                    <a:spcPts val="600"/>
                  </a:spcBef>
                </a:pPr>
                <a:r>
                  <a:rPr lang="pt-BR" dirty="0"/>
                  <a:t>Segue diretamente para o mínimo global</a:t>
                </a:r>
                <a:r>
                  <a:rPr lang="pt-BR" dirty="0" smtClean="0"/>
                  <a:t>.</a:t>
                </a:r>
              </a:p>
              <a:p>
                <a:pPr>
                  <a:spcBef>
                    <a:spcPts val="600"/>
                  </a:spcBef>
                </a:pPr>
                <a:r>
                  <a:rPr lang="pt-BR" dirty="0" smtClean="0"/>
                  <a:t>Atinge o mínimo global em 4 épocas.</a:t>
                </a:r>
                <a:endParaRPr lang="pt-BR" dirty="0"/>
              </a:p>
              <a:p>
                <a:pPr>
                  <a:spcBef>
                    <a:spcPts val="600"/>
                  </a:spcBef>
                </a:pPr>
                <a:r>
                  <a:rPr lang="pt-BR" dirty="0" smtClean="0"/>
                  <a:t>Nesse </a:t>
                </a:r>
                <a:r>
                  <a:rPr lang="pt-BR" dirty="0"/>
                  <a:t>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a:t>
                </a:r>
                <a:r>
                  <a:rPr lang="pt-BR" dirty="0" smtClean="0"/>
                  <a:t>pesos (contornos </a:t>
                </a:r>
                <a:r>
                  <a:rPr lang="pt-BR" dirty="0"/>
                  <a:t>são circulares).</a:t>
                </a:r>
              </a:p>
              <a:p>
                <a:pPr>
                  <a:spcBef>
                    <a:spcPts val="600"/>
                  </a:spcBef>
                </a:pPr>
                <a:r>
                  <a:rPr lang="pt-BR" dirty="0"/>
                  <a:t>Não fica “</a:t>
                </a:r>
                <a:r>
                  <a:rPr lang="pt-BR" i="1" dirty="0"/>
                  <a:t>oscilando</a:t>
                </a:r>
                <a:r>
                  <a:rPr lang="pt-BR" dirty="0"/>
                  <a:t>” em torno do mínimo após alcançá-lo. </a:t>
                </a:r>
              </a:p>
              <a:p>
                <a:pPr>
                  <a:spcBef>
                    <a:spcPts val="600"/>
                  </a:spcBef>
                </a:pPr>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884075"/>
                <a:ext cx="7988531" cy="1973925"/>
              </a:xfrm>
              <a:blipFill rotWithShape="0">
                <a:blip r:embed="rId3"/>
                <a:stretch>
                  <a:fillRect l="-458" t="-4938" r="-305" b="-3395"/>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gradients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smtClean="0">
                <a:solidFill>
                  <a:srgbClr val="FF0000"/>
                </a:solidFill>
                <a:highlight>
                  <a:srgbClr val="FFFFFF"/>
                </a:highlight>
              </a:rPr>
              <a:t>2</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50" y="1506382"/>
            <a:ext cx="3118394" cy="3284825"/>
          </a:xfrm>
          <a:prstGeom prst="rect">
            <a:avLst/>
          </a:prstGeom>
        </p:spPr>
      </p:pic>
      <p:pic>
        <p:nvPicPr>
          <p:cNvPr id="10" name="Picture 9"/>
          <p:cNvPicPr>
            <a:picLocks noChangeAspect="1"/>
          </p:cNvPicPr>
          <p:nvPr/>
        </p:nvPicPr>
        <p:blipFill rotWithShape="1">
          <a:blip r:embed="rId5"/>
          <a:srcRect l="3601" t="8515" r="9347" b="3905"/>
          <a:stretch/>
        </p:blipFill>
        <p:spPr>
          <a:xfrm>
            <a:off x="8059452" y="1506382"/>
            <a:ext cx="3265036" cy="3284825"/>
          </a:xfrm>
          <a:prstGeom prst="rect">
            <a:avLst/>
          </a:prstGeom>
        </p:spPr>
      </p:pic>
      <p:sp>
        <p:nvSpPr>
          <p:cNvPr id="9" name="TextBox 8"/>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hlinkClick r:id="rId6"/>
              </a:rPr>
              <a:t>Exemplo: </a:t>
            </a:r>
            <a:r>
              <a:rPr lang="pt-BR" u="sng" dirty="0" smtClean="0">
                <a:solidFill>
                  <a:srgbClr val="00B0F0"/>
                </a:solidFill>
                <a:hlinkClick r:id="rId6"/>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129924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852263"/>
          </a:xfrm>
        </p:spPr>
        <p:txBody>
          <a:bodyPr>
            <a:normAutofit/>
          </a:bodyPr>
          <a:lstStyle/>
          <a:p>
            <a:r>
              <a:rPr lang="pt-BR" dirty="0"/>
              <a:t>Implementação: </a:t>
            </a:r>
            <a:r>
              <a:rPr lang="pt-BR" dirty="0" smtClean="0"/>
              <a:t>GD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94742" y="4263285"/>
                <a:ext cx="8830626" cy="2485855"/>
              </a:xfrm>
            </p:spPr>
            <p:txBody>
              <a:bodyPr>
                <a:noAutofit/>
              </a:bodyPr>
              <a:lstStyle/>
              <a:p>
                <a:pPr>
                  <a:spcBef>
                    <a:spcPts val="600"/>
                  </a:spcBef>
                </a:pPr>
                <a:r>
                  <a:rPr lang="pt-BR" sz="1400" dirty="0"/>
                  <a:t>Devido à sua natureza estocástica, não apresenta um caminho regular/direto para o mínimo, mudando de direção várias </a:t>
                </a:r>
                <a:r>
                  <a:rPr lang="pt-BR" sz="1400" dirty="0" smtClean="0"/>
                  <a:t>vezes (gradiente ruidoso devido a aproximação do gradiente). </a:t>
                </a:r>
              </a:p>
              <a:p>
                <a:pPr>
                  <a:spcBef>
                    <a:spcPts val="600"/>
                  </a:spcBef>
                </a:pPr>
                <a:r>
                  <a:rPr lang="pt-BR" sz="1400" dirty="0"/>
                  <a:t>Por aproximar o gradiente com apenas um exemplo, nem sempre </a:t>
                </a:r>
                <a:r>
                  <a:rPr lang="pt-BR" sz="1400" dirty="0" smtClean="0"/>
                  <a:t>irá </a:t>
                </a:r>
                <a:r>
                  <a:rPr lang="pt-BR" sz="1400" dirty="0"/>
                  <a:t>na direção ideal, porque as derivadas parciais são </a:t>
                </a:r>
                <a:r>
                  <a:rPr lang="pt-BR" sz="1400" dirty="0" smtClean="0"/>
                  <a:t>”ruidosas”. </a:t>
                </a:r>
                <a:endParaRPr lang="pt-BR" sz="1400" dirty="0"/>
              </a:p>
              <a:p>
                <a:pPr>
                  <a:spcBef>
                    <a:spcPts val="600"/>
                  </a:spcBef>
                </a:pPr>
                <a:r>
                  <a:rPr lang="pt-BR" sz="1400" dirty="0"/>
                  <a:t>O algoritmo não </a:t>
                </a:r>
                <a:r>
                  <a:rPr lang="pt-BR" sz="1400" dirty="0" smtClean="0"/>
                  <a:t>converge suavemente para o </a:t>
                </a:r>
                <a:r>
                  <a:rPr lang="pt-BR" sz="1400" dirty="0"/>
                  <a:t>mínimo, fica “</a:t>
                </a:r>
                <a:r>
                  <a:rPr lang="pt-BR" sz="1400" i="1" dirty="0"/>
                  <a:t>oscilando</a:t>
                </a:r>
                <a:r>
                  <a:rPr lang="pt-BR" sz="1400" dirty="0"/>
                  <a:t>” ou “</a:t>
                </a:r>
                <a:r>
                  <a:rPr lang="pt-BR" sz="1400" i="1" dirty="0"/>
                  <a:t>ricocheteando</a:t>
                </a:r>
                <a:r>
                  <a:rPr lang="pt-BR" sz="1400" dirty="0"/>
                  <a:t>” em torno dele.</a:t>
                </a:r>
              </a:p>
              <a:p>
                <a:pPr>
                  <a:spcBef>
                    <a:spcPts val="600"/>
                  </a:spcBef>
                </a:pPr>
                <a:r>
                  <a:rPr lang="pt-BR" sz="1400" dirty="0"/>
                  <a:t>Quando </a:t>
                </a:r>
                <a:r>
                  <a:rPr lang="pt-BR" sz="1400" dirty="0" smtClean="0"/>
                  <a:t>o treinamento termina, </a:t>
                </a:r>
                <a:r>
                  <a:rPr lang="pt-BR" sz="1400" dirty="0"/>
                  <a:t>os valores finais dos </a:t>
                </a:r>
                <a:r>
                  <a:rPr lang="pt-BR" sz="1400" dirty="0" smtClean="0"/>
                  <a:t>pesos são </a:t>
                </a:r>
                <a:r>
                  <a:rPr lang="pt-BR" sz="1400" dirty="0"/>
                  <a:t>bons, mas não são ótimos.</a:t>
                </a:r>
              </a:p>
              <a:p>
                <a:pPr>
                  <a:spcBef>
                    <a:spcPts val="600"/>
                  </a:spcBef>
                </a:pPr>
                <a:r>
                  <a:rPr lang="pt-BR" sz="1400" dirty="0"/>
                  <a:t>A convergência ocorre apenas na média.</a:t>
                </a:r>
              </a:p>
              <a:p>
                <a:pPr>
                  <a:spcBef>
                    <a:spcPts val="600"/>
                  </a:spcBef>
                </a:pPr>
                <a:r>
                  <a:rPr lang="pt-BR" sz="1400" dirty="0"/>
                  <a:t>Tempo de treinamento é menor, nesse caso, com apenas uma época o algoritmo já se aproxima do ponto ótimo.</a:t>
                </a:r>
              </a:p>
              <a:p>
                <a:pPr>
                  <a:spcBef>
                    <a:spcPts val="600"/>
                  </a:spcBef>
                </a:pPr>
                <a:r>
                  <a:rPr lang="pt-BR" sz="1400" dirty="0"/>
                  <a:t>Necessita de um esquema de ajuste do passo de aprendizagem,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para ficar mais “</a:t>
                </a:r>
                <a:r>
                  <a:rPr lang="pt-BR" sz="1400" i="1" dirty="0"/>
                  <a:t>comportado</a:t>
                </a:r>
                <a:r>
                  <a:rPr lang="pt-BR" sz="1400" i="1" dirty="0" smtClean="0"/>
                  <a:t>”</a:t>
                </a:r>
                <a:r>
                  <a:rPr lang="pt-BR" sz="1400" dirty="0" smtClean="0"/>
                  <a:t>. Por exemplo, pode-se diminuir o valor do passo conforme o algoritmo caminhe em direção ao mínimo.</a:t>
                </a:r>
                <a:endParaRPr lang="pt-BR"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94742" y="4263285"/>
                <a:ext cx="8830626" cy="2485855"/>
              </a:xfrm>
              <a:blipFill rotWithShape="0">
                <a:blip r:embed="rId3"/>
                <a:stretch>
                  <a:fillRect l="-69" t="-980" b="-1961"/>
                </a:stretch>
              </a:blipFill>
            </p:spPr>
            <p:txBody>
              <a:bodyPr/>
              <a:lstStyle/>
              <a:p>
                <a:r>
                  <a:rPr lang="pt-BR">
                    <a:noFill/>
                  </a:rPr>
                  <a:t> </a:t>
                </a:r>
              </a:p>
            </p:txBody>
          </p:sp>
        </mc:Fallback>
      </mc:AlternateContent>
      <p:sp>
        <p:nvSpPr>
          <p:cNvPr id="4" name="Rectangle 3"/>
          <p:cNvSpPr/>
          <p:nvPr/>
        </p:nvSpPr>
        <p:spPr>
          <a:xfrm>
            <a:off x="330010" y="874488"/>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smtClean="0">
                <a:solidFill>
                  <a:srgbClr val="880088"/>
                </a:solidFill>
                <a:highlight>
                  <a:srgbClr val="FFFFFF"/>
                </a:highlight>
              </a:rPr>
              <a:t>range</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random_index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randint</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547696" y="922296"/>
            <a:ext cx="2719679" cy="2739433"/>
          </a:xfrm>
          <a:prstGeom prst="rect">
            <a:avLst/>
          </a:prstGeom>
        </p:spPr>
      </p:pic>
      <p:pic>
        <p:nvPicPr>
          <p:cNvPr id="10" name="Picture 9"/>
          <p:cNvPicPr>
            <a:picLocks noChangeAspect="1"/>
          </p:cNvPicPr>
          <p:nvPr/>
        </p:nvPicPr>
        <p:blipFill rotWithShape="1">
          <a:blip r:embed="rId5"/>
          <a:srcRect l="19299" t="14327" r="8364" b="9474"/>
          <a:stretch/>
        </p:blipFill>
        <p:spPr>
          <a:xfrm>
            <a:off x="4897678" y="783735"/>
            <a:ext cx="2822256" cy="2972882"/>
          </a:xfrm>
          <a:prstGeom prst="rect">
            <a:avLst/>
          </a:prstGeom>
        </p:spPr>
      </p:pic>
      <p:sp>
        <p:nvSpPr>
          <p:cNvPr id="8" name="TextBox 7"/>
          <p:cNvSpPr txBox="1"/>
          <p:nvPr/>
        </p:nvSpPr>
        <p:spPr>
          <a:xfrm>
            <a:off x="5146883" y="3730764"/>
            <a:ext cx="5500666" cy="369332"/>
          </a:xfrm>
          <a:prstGeom prst="rect">
            <a:avLst/>
          </a:prstGeom>
          <a:noFill/>
        </p:spPr>
        <p:txBody>
          <a:bodyPr wrap="square" rtlCol="0">
            <a:spAutoFit/>
          </a:bodyPr>
          <a:lstStyle/>
          <a:p>
            <a:r>
              <a:rPr lang="pt-BR" u="sng" dirty="0" smtClean="0">
                <a:solidFill>
                  <a:srgbClr val="00B0F0"/>
                </a:solidFill>
                <a:hlinkClick r:id="rId6"/>
              </a:rPr>
              <a:t>Exemplo: stocastic_gradient_descent_with_figures.ipynb</a:t>
            </a:r>
            <a:endParaRPr lang="pt-BR" u="sng" dirty="0">
              <a:solidFill>
                <a:srgbClr val="00B0F0"/>
              </a:solidFill>
            </a:endParaRPr>
          </a:p>
        </p:txBody>
      </p:sp>
    </p:spTree>
    <p:extLst>
      <p:ext uri="{BB962C8B-B14F-4D97-AF65-F5344CB8AC3E}">
        <p14:creationId xmlns:p14="http://schemas.microsoft.com/office/powerpoint/2010/main" val="1804695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6576"/>
            <a:ext cx="11195945" cy="770947"/>
          </a:xfrm>
        </p:spPr>
        <p:txBody>
          <a:bodyPr>
            <a:normAutofit/>
          </a:bodyPr>
          <a:lstStyle/>
          <a:p>
            <a:r>
              <a:rPr lang="pt-BR" dirty="0"/>
              <a:t>Implementação: </a:t>
            </a:r>
            <a:r>
              <a:rPr lang="pt-BR" dirty="0" smtClean="0"/>
              <a:t>GD Estocástico com Scikit-Learn </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0764"/>
                <a:ext cx="6620897" cy="5289639"/>
              </a:xfrm>
            </p:spPr>
            <p:txBody>
              <a:bodyPr>
                <a:normAutofit fontScale="85000" lnSpcReduction="20000"/>
              </a:bodyPr>
              <a:lstStyle/>
              <a:p>
                <a:r>
                  <a:rPr lang="pt-BR" sz="2400" dirty="0"/>
                  <a:t>A biblioteca </a:t>
                </a:r>
                <a:r>
                  <a:rPr lang="pt-BR" sz="2400" b="1" i="1" dirty="0"/>
                  <a:t>S</a:t>
                </a:r>
                <a:r>
                  <a:rPr lang="pt-BR" sz="2400" b="1" i="1" dirty="0" smtClean="0"/>
                  <a:t>cikit </a:t>
                </a:r>
                <a:r>
                  <a:rPr lang="pt-BR" sz="2400" b="1" i="1" dirty="0"/>
                  <a:t>L</a:t>
                </a:r>
                <a:r>
                  <a:rPr lang="pt-BR" sz="2400" b="1" i="1" dirty="0" smtClean="0"/>
                  <a:t>earn </a:t>
                </a:r>
                <a:r>
                  <a:rPr lang="pt-BR" sz="2400" dirty="0"/>
                  <a:t>disponibiliza a classe </a:t>
                </a:r>
                <a:r>
                  <a:rPr lang="pt-BR" sz="2400" b="1" i="1" dirty="0"/>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redução programada ou adaptativo.</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0764"/>
                <a:ext cx="6620897" cy="5289639"/>
              </a:xfrm>
              <a:blipFill rotWithShape="0">
                <a:blip r:embed="rId3"/>
                <a:stretch>
                  <a:fillRect l="-829" t="-2189" r="-1289"/>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297833"/>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smtClean="0">
                <a:solidFill>
                  <a:srgbClr val="000000"/>
                </a:solidFill>
                <a:highlight>
                  <a:srgbClr val="FFFFFF"/>
                </a:highlight>
              </a:rPr>
              <a:t>np</a:t>
            </a:r>
            <a:r>
              <a:rPr lang="sv-SE" sz="1200" b="1" dirty="0" smtClean="0">
                <a:solidFill>
                  <a:srgbClr val="000080"/>
                </a:solidFill>
                <a:highlight>
                  <a:srgbClr val="FFFFFF"/>
                </a:highlight>
              </a:rPr>
              <a:t>.</a:t>
            </a:r>
            <a:r>
              <a:rPr lang="sv-SE" sz="1200" dirty="0" smtClean="0">
                <a:solidFill>
                  <a:srgbClr val="000000"/>
                </a:solidFill>
                <a:highlight>
                  <a:srgbClr val="FFFFFF"/>
                </a:highlight>
              </a:rPr>
              <a:t>random</a:t>
            </a:r>
            <a:r>
              <a:rPr lang="sv-SE" sz="1200" b="1" dirty="0" smtClean="0">
                <a:solidFill>
                  <a:srgbClr val="000080"/>
                </a:solidFill>
                <a:highlight>
                  <a:srgbClr val="FFFFFF"/>
                </a:highlight>
              </a:rPr>
              <a:t>.</a:t>
            </a:r>
            <a:r>
              <a:rPr lang="sv-SE" sz="1200" dirty="0" smtClean="0">
                <a:solidFill>
                  <a:srgbClr val="000000"/>
                </a:solidFill>
                <a:highlight>
                  <a:srgbClr val="FFFFFF"/>
                </a:highlight>
              </a:rPr>
              <a:t>randn</a:t>
            </a:r>
            <a:r>
              <a:rPr lang="sv-SE" sz="1200" b="1" dirty="0" smtClean="0">
                <a:solidFill>
                  <a:srgbClr val="000080"/>
                </a:solidFill>
                <a:highlight>
                  <a:srgbClr val="FFFFFF"/>
                </a:highlight>
              </a:rPr>
              <a:t>(</a:t>
            </a:r>
            <a:r>
              <a:rPr lang="sv-SE" sz="1200" dirty="0">
                <a:solidFill>
                  <a:srgbClr val="000000"/>
                </a:solidFill>
                <a:highlight>
                  <a:srgbClr val="FFFFFF"/>
                </a:highlight>
              </a:rPr>
              <a:t>N</a:t>
            </a:r>
            <a:r>
              <a:rPr lang="sv-SE" sz="1200" b="1" dirty="0" smtClean="0">
                <a:solidFill>
                  <a:srgbClr val="000080"/>
                </a:solidFill>
                <a:highlight>
                  <a:srgbClr val="FFFFFF"/>
                </a:highlight>
              </a:rPr>
              <a:t>,</a:t>
            </a:r>
            <a:r>
              <a:rPr lang="sv-SE" sz="1200" dirty="0" smtClean="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smtClean="0">
                <a:solidFill>
                  <a:srgbClr val="000000"/>
                </a:solidFill>
                <a:highlight>
                  <a:srgbClr val="FFFFFF"/>
                </a:highlight>
              </a:rPr>
              <a:t>np</a:t>
            </a:r>
            <a:r>
              <a:rPr lang="sv-SE" sz="1200" b="1" dirty="0" smtClean="0">
                <a:solidFill>
                  <a:srgbClr val="000080"/>
                </a:solidFill>
                <a:highlight>
                  <a:srgbClr val="FFFFFF"/>
                </a:highlight>
              </a:rPr>
              <a:t>.</a:t>
            </a:r>
            <a:r>
              <a:rPr lang="sv-SE" sz="1200" dirty="0" smtClean="0">
                <a:solidFill>
                  <a:srgbClr val="000000"/>
                </a:solidFill>
                <a:highlight>
                  <a:srgbClr val="FFFFFF"/>
                </a:highlight>
              </a:rPr>
              <a:t>random</a:t>
            </a:r>
            <a:r>
              <a:rPr lang="sv-SE" sz="1200" b="1" dirty="0" smtClean="0">
                <a:solidFill>
                  <a:srgbClr val="000080"/>
                </a:solidFill>
                <a:highlight>
                  <a:srgbClr val="FFFFFF"/>
                </a:highlight>
              </a:rPr>
              <a:t>.</a:t>
            </a:r>
            <a:r>
              <a:rPr lang="sv-SE" sz="1200" dirty="0" smtClean="0">
                <a:solidFill>
                  <a:srgbClr val="000000"/>
                </a:solidFill>
                <a:highlight>
                  <a:srgbClr val="FFFFFF"/>
                </a:highlight>
              </a:rPr>
              <a:t>randn</a:t>
            </a:r>
            <a:r>
              <a:rPr lang="sv-SE" sz="1200" b="1" dirty="0" smtClean="0">
                <a:solidFill>
                  <a:srgbClr val="000080"/>
                </a:solidFill>
                <a:highlight>
                  <a:srgbClr val="FFFFFF"/>
                </a:highlight>
              </a:rPr>
              <a:t>(</a:t>
            </a:r>
            <a:r>
              <a:rPr lang="sv-SE" sz="1200" dirty="0">
                <a:solidFill>
                  <a:srgbClr val="000000"/>
                </a:solidFill>
                <a:highlight>
                  <a:srgbClr val="FFFFFF"/>
                </a:highlight>
              </a:rPr>
              <a:t>N</a:t>
            </a:r>
            <a:r>
              <a:rPr lang="sv-SE" sz="1200" b="1" dirty="0" smtClean="0">
                <a:solidFill>
                  <a:srgbClr val="000080"/>
                </a:solidFill>
                <a:highlight>
                  <a:srgbClr val="FFFFFF"/>
                </a:highlight>
              </a:rPr>
              <a:t>,</a:t>
            </a:r>
            <a:r>
              <a:rPr lang="sv-SE" sz="1200" dirty="0" smtClean="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hlinkClick r:id="rId5"/>
              </a:rPr>
              <a:t>Exemplo: </a:t>
            </a:r>
            <a:r>
              <a:rPr lang="pt-BR" u="sng" dirty="0">
                <a:solidFill>
                  <a:srgbClr val="00B0F0"/>
                </a:solidFill>
                <a:hlinkClick r:id="rId5"/>
              </a:rPr>
              <a:t>SGD_with_scikit_learn_lib.ipynb</a:t>
            </a:r>
            <a:endParaRPr lang="pt-BR" u="sng" dirty="0">
              <a:solidFill>
                <a:srgbClr val="00B0F0"/>
              </a:solidFill>
            </a:endParaRPr>
          </a:p>
        </p:txBody>
      </p:sp>
    </p:spTree>
    <p:extLst>
      <p:ext uri="{BB962C8B-B14F-4D97-AF65-F5344CB8AC3E}">
        <p14:creationId xmlns:p14="http://schemas.microsoft.com/office/powerpoint/2010/main" val="3498092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Implementação: </a:t>
            </a:r>
            <a:r>
              <a:rPr lang="pt-BR" dirty="0" smtClean="0"/>
              <a:t>GD com </a:t>
            </a:r>
            <a:r>
              <a:rPr lang="pt-BR" dirty="0"/>
              <a:t>Mini-Batch</a:t>
            </a:r>
          </a:p>
        </p:txBody>
      </p:sp>
      <p:sp>
        <p:nvSpPr>
          <p:cNvPr id="3" name="Content Placeholder 2"/>
          <p:cNvSpPr>
            <a:spLocks noGrp="1"/>
          </p:cNvSpPr>
          <p:nvPr>
            <p:ph idx="1"/>
          </p:nvPr>
        </p:nvSpPr>
        <p:spPr>
          <a:xfrm>
            <a:off x="4878703" y="4885522"/>
            <a:ext cx="7231162" cy="1694282"/>
          </a:xfrm>
        </p:spPr>
        <p:txBody>
          <a:bodyPr>
            <a:normAutofit fontScale="55000" lnSpcReduction="20000"/>
          </a:bodyPr>
          <a:lstStyle/>
          <a:p>
            <a:r>
              <a:rPr lang="pt-BR" dirty="0"/>
              <a:t>O progresso do algoritmo é menos irregular do que com o GD estocástico, especialmente com mini-batches grandes o suficiente.</a:t>
            </a:r>
          </a:p>
          <a:p>
            <a:r>
              <a:rPr lang="pt-BR" dirty="0"/>
              <a:t>Como resultado, o mini-batch oscila menos ao redor do mínimo global do que o GDE.</a:t>
            </a:r>
          </a:p>
          <a:p>
            <a:r>
              <a:rPr lang="pt-BR" dirty="0"/>
              <a:t>Tem comportamento mais próximo do GD em batelada para mini-bacthes maiores.</a:t>
            </a:r>
          </a:p>
          <a:p>
            <a:r>
              <a:rPr lang="pt-BR" dirty="0"/>
              <a:t>Oscilação em torno do mínimo diminui conforme o tamanho do mini-batch aumenta.</a:t>
            </a:r>
          </a:p>
          <a:p>
            <a:r>
              <a:rPr lang="pt-BR" dirty="0"/>
              <a:t>Pode também ser usado com um esquema de variação do passo de aprendizagem.</a:t>
            </a:r>
          </a:p>
        </p:txBody>
      </p:sp>
      <p:sp>
        <p:nvSpPr>
          <p:cNvPr id="8" name="TextBox 7"/>
          <p:cNvSpPr txBox="1"/>
          <p:nvPr/>
        </p:nvSpPr>
        <p:spPr>
          <a:xfrm>
            <a:off x="9362364" y="1694434"/>
            <a:ext cx="2435444"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714699" y="1690688"/>
            <a:ext cx="2320060" cy="280745"/>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971499" y="1716454"/>
            <a:ext cx="228175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701729"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453575"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
        <p:nvSpPr>
          <p:cNvPr id="5" name="TextBox 4"/>
          <p:cNvSpPr txBox="1"/>
          <p:nvPr/>
        </p:nvSpPr>
        <p:spPr>
          <a:xfrm>
            <a:off x="4818743" y="1132114"/>
            <a:ext cx="6226628" cy="369332"/>
          </a:xfrm>
          <a:prstGeom prst="rect">
            <a:avLst/>
          </a:prstGeom>
          <a:noFill/>
        </p:spPr>
        <p:txBody>
          <a:bodyPr wrap="square" rtlCol="0">
            <a:spAutoFit/>
          </a:bodyPr>
          <a:lstStyle/>
          <a:p>
            <a:r>
              <a:rPr lang="pt-BR" dirty="0" smtClean="0">
                <a:hlinkClick r:id="rId6"/>
              </a:rPr>
              <a:t>Exemplo: </a:t>
            </a:r>
            <a:r>
              <a:rPr lang="pt-BR" dirty="0">
                <a:hlinkClick r:id="rId6"/>
              </a:rPr>
              <a:t>mini_batch_gradient_descent_with_figures.ipynb</a:t>
            </a:r>
            <a:endParaRPr lang="pt-BR" dirty="0"/>
          </a:p>
        </p:txBody>
      </p:sp>
      <p:sp>
        <p:nvSpPr>
          <p:cNvPr id="7" name="Rectangle 6"/>
          <p:cNvSpPr/>
          <p:nvPr/>
        </p:nvSpPr>
        <p:spPr>
          <a:xfrm>
            <a:off x="336049" y="1001315"/>
            <a:ext cx="6096000" cy="5478423"/>
          </a:xfrm>
          <a:prstGeom prst="rect">
            <a:avLst/>
          </a:prstGeom>
        </p:spPr>
        <p:txBody>
          <a:bodyPr>
            <a:spAutoFit/>
          </a:bodyPr>
          <a:lstStyle/>
          <a:p>
            <a:r>
              <a:rPr lang="pt-BR" sz="1000" b="1" dirty="0">
                <a:solidFill>
                  <a:srgbClr val="0000FF"/>
                </a:solidFill>
                <a:highlight>
                  <a:srgbClr val="FFFFFF"/>
                </a:highlight>
                <a:latin typeface="Courier New" panose="02070309020205020404" pitchFamily="49" charset="0"/>
              </a:rPr>
              <a:t>import</a:t>
            </a:r>
            <a:r>
              <a:rPr lang="pt-BR" sz="1000" dirty="0">
                <a:solidFill>
                  <a:srgbClr val="000000"/>
                </a:solidFill>
                <a:highlight>
                  <a:srgbClr val="FFFFFF"/>
                </a:highlight>
                <a:latin typeface="Courier New" panose="02070309020205020404" pitchFamily="49" charset="0"/>
              </a:rPr>
              <a:t> numpy </a:t>
            </a:r>
            <a:r>
              <a:rPr lang="pt-BR" sz="1000" b="1" dirty="0">
                <a:solidFill>
                  <a:srgbClr val="0000FF"/>
                </a:solidFill>
                <a:highlight>
                  <a:srgbClr val="FFFFFF"/>
                </a:highlight>
                <a:latin typeface="Courier New" panose="02070309020205020404" pitchFamily="49" charset="0"/>
              </a:rPr>
              <a:t>as</a:t>
            </a:r>
            <a:r>
              <a:rPr lang="pt-BR" sz="1000" dirty="0">
                <a:solidFill>
                  <a:srgbClr val="000000"/>
                </a:solidFill>
                <a:highlight>
                  <a:srgbClr val="FFFFFF"/>
                </a:highlight>
                <a:latin typeface="Courier New" panose="02070309020205020404" pitchFamily="49" charset="0"/>
              </a:rPr>
              <a:t> np</a:t>
            </a: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Define the number of examples.</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N</a:t>
            </a:r>
            <a:r>
              <a:rPr lang="pt-BR" sz="1000" dirty="0" smtClean="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Generate target function.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x1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np</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random</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randn</a:t>
            </a:r>
            <a:r>
              <a:rPr lang="pt-BR" sz="1000" b="1" dirty="0" smtClean="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x2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np</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random</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randn</a:t>
            </a:r>
            <a:r>
              <a:rPr lang="pt-BR" sz="1000" b="1" dirty="0" smtClean="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s-ES" sz="1000" dirty="0">
                <a:solidFill>
                  <a:srgbClr val="000000"/>
                </a:solidFill>
                <a:highlight>
                  <a:srgbClr val="FFFFFF"/>
                </a:highlight>
                <a:latin typeface="Courier New" panose="02070309020205020404" pitchFamily="49" charset="0"/>
              </a:rPr>
              <a:t>y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x1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x2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a:t>
            </a:r>
            <a:r>
              <a:rPr lang="es-ES" sz="1000" dirty="0" err="1" smtClean="0">
                <a:solidFill>
                  <a:srgbClr val="000000"/>
                </a:solidFill>
                <a:highlight>
                  <a:srgbClr val="FFFFFF"/>
                </a:highlight>
                <a:latin typeface="Courier New" panose="02070309020205020404" pitchFamily="49" charset="0"/>
              </a:rPr>
              <a:t>np</a:t>
            </a:r>
            <a:r>
              <a:rPr lang="es-ES" sz="1000" b="1" dirty="0" err="1" smtClean="0">
                <a:solidFill>
                  <a:srgbClr val="000080"/>
                </a:solidFill>
                <a:highlight>
                  <a:srgbClr val="FFFFFF"/>
                </a:highlight>
                <a:latin typeface="Courier New" panose="02070309020205020404" pitchFamily="49" charset="0"/>
              </a:rPr>
              <a:t>.</a:t>
            </a:r>
            <a:r>
              <a:rPr lang="es-ES" sz="1000" dirty="0" err="1" smtClean="0">
                <a:solidFill>
                  <a:srgbClr val="000000"/>
                </a:solidFill>
                <a:highlight>
                  <a:srgbClr val="FFFFFF"/>
                </a:highlight>
                <a:latin typeface="Courier New" panose="02070309020205020404" pitchFamily="49" charset="0"/>
              </a:rPr>
              <a:t>random</a:t>
            </a:r>
            <a:r>
              <a:rPr lang="es-ES" sz="1000" b="1" dirty="0" err="1" smtClean="0">
                <a:solidFill>
                  <a:srgbClr val="000080"/>
                </a:solidFill>
                <a:highlight>
                  <a:srgbClr val="FFFFFF"/>
                </a:highlight>
                <a:latin typeface="Courier New" panose="02070309020205020404" pitchFamily="49" charset="0"/>
              </a:rPr>
              <a:t>.</a:t>
            </a:r>
            <a:r>
              <a:rPr lang="es-ES" sz="1000" dirty="0" err="1" smtClean="0">
                <a:solidFill>
                  <a:srgbClr val="000000"/>
                </a:solidFill>
                <a:highlight>
                  <a:srgbClr val="FFFFFF"/>
                </a:highlight>
                <a:latin typeface="Courier New" panose="02070309020205020404" pitchFamily="49" charset="0"/>
              </a:rPr>
              <a:t>randn</a:t>
            </a:r>
            <a:r>
              <a:rPr lang="es-ES" sz="1000" b="1" dirty="0" smtClean="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N</a:t>
            </a:r>
            <a:r>
              <a:rPr lang="es-ES" sz="1000" b="1" dirty="0" smtClean="0">
                <a:solidFill>
                  <a:srgbClr val="000080"/>
                </a:solidFill>
                <a:highlight>
                  <a:srgbClr val="FFFFFF"/>
                </a:highlight>
                <a:latin typeface="Courier New" panose="02070309020205020404" pitchFamily="49" charset="0"/>
              </a:rPr>
              <a:t>,</a:t>
            </a:r>
            <a:r>
              <a:rPr lang="es-ES" sz="1000" dirty="0" smtClean="0">
                <a:solidFill>
                  <a:srgbClr val="000000"/>
                </a:solidFill>
                <a:highlight>
                  <a:srgbClr val="FFFFFF"/>
                </a:highlight>
                <a:latin typeface="Courier New" panose="02070309020205020404" pitchFamily="49" charset="0"/>
              </a:rPr>
              <a:t> </a:t>
            </a:r>
            <a:r>
              <a:rPr lang="es-ES" sz="1000" dirty="0">
                <a:solidFill>
                  <a:srgbClr val="FF0000"/>
                </a:solidFill>
                <a:highlight>
                  <a:srgbClr val="FFFFFF"/>
                </a:highlight>
                <a:latin typeface="Courier New" panose="02070309020205020404" pitchFamily="49" charset="0"/>
              </a:rPr>
              <a:t>1</a:t>
            </a:r>
            <a:r>
              <a:rPr lang="es-ES" sz="1000" b="1" dirty="0">
                <a:solidFill>
                  <a:srgbClr val="000080"/>
                </a:solidFill>
                <a:highlight>
                  <a:srgbClr val="FFFFFF"/>
                </a:highlight>
                <a:latin typeface="Courier New" panose="02070309020205020404" pitchFamily="49" charset="0"/>
              </a:rPr>
              <a:t>)</a:t>
            </a:r>
            <a:endParaRPr lang="es-ES"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Concatenate both column vectors, x1 and x2.</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c_</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x2</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Constant learning rate.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0.1</a:t>
            </a:r>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Number of iterations.</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n_iterations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Random initialization.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size.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mb_size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gradient-descent loop.</a:t>
            </a:r>
            <a:endParaRPr lang="pt-BR" sz="1000" dirty="0">
              <a:solidFill>
                <a:srgbClr val="000000"/>
              </a:solidFill>
              <a:highlight>
                <a:srgbClr val="FFFFFF"/>
              </a:highlight>
              <a:latin typeface="Courier New" panose="02070309020205020404" pitchFamily="49" charset="0"/>
            </a:endParaRPr>
          </a:p>
          <a:p>
            <a:r>
              <a:rPr lang="pt-BR" sz="1000" b="1" dirty="0">
                <a:solidFill>
                  <a:srgbClr val="0000FF"/>
                </a:solidFill>
                <a:highlight>
                  <a:srgbClr val="FFFFFF"/>
                </a:highlight>
                <a:latin typeface="Courier New" panose="02070309020205020404" pitchFamily="49" charset="0"/>
              </a:rPr>
              <a:t>for</a:t>
            </a:r>
            <a:r>
              <a:rPr lang="pt-BR" sz="1000" dirty="0">
                <a:solidFill>
                  <a:srgbClr val="000000"/>
                </a:solidFill>
                <a:highlight>
                  <a:srgbClr val="FFFFFF"/>
                </a:highlight>
                <a:latin typeface="Courier New" panose="02070309020205020404" pitchFamily="49" charset="0"/>
              </a:rPr>
              <a:t> epoch </a:t>
            </a:r>
            <a:r>
              <a:rPr lang="pt-BR" sz="1000" b="1" dirty="0">
                <a:solidFill>
                  <a:srgbClr val="0000FF"/>
                </a:solidFill>
                <a:highlight>
                  <a:srgbClr val="FFFFFF"/>
                </a:highlight>
                <a:latin typeface="Courier New" panose="02070309020205020404" pitchFamily="49" charset="0"/>
              </a:rPr>
              <a:t>in</a:t>
            </a:r>
            <a:r>
              <a:rPr lang="pt-BR" sz="1000" dirty="0">
                <a:solidFill>
                  <a:srgbClr val="000000"/>
                </a:solidFill>
                <a:highlight>
                  <a:srgbClr val="FFFFFF"/>
                </a:highlight>
                <a:latin typeface="Courier New" panose="02070309020205020404" pitchFamily="49" charset="0"/>
              </a:rPr>
              <a:t> range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n_epochs</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sdi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sample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range</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for</a:t>
            </a:r>
            <a:r>
              <a:rPr lang="en-US" sz="1000" dirty="0">
                <a:solidFill>
                  <a:srgbClr val="000000"/>
                </a:solidFill>
                <a:highlight>
                  <a:srgbClr val="FFFFFF"/>
                </a:highlight>
                <a:latin typeface="Courier New" panose="02070309020205020404" pitchFamily="49" charset="0"/>
              </a:rPr>
              <a:t> </a:t>
            </a:r>
            <a:r>
              <a:rPr lang="en-US" sz="1000" dirty="0" err="1">
                <a:solidFill>
                  <a:srgbClr val="000000"/>
                </a:solidFill>
                <a:highlight>
                  <a:srgbClr val="FFFFFF"/>
                </a:highlight>
                <a:latin typeface="Courier New" panose="02070309020205020404" pitchFamily="49" charset="0"/>
              </a:rPr>
              <a:t>i</a:t>
            </a:r>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in</a:t>
            </a:r>
            <a:r>
              <a:rPr lang="en-US" sz="1000" dirty="0">
                <a:solidFill>
                  <a:srgbClr val="000000"/>
                </a:solidFill>
                <a:highlight>
                  <a:srgbClr val="FFFFFF"/>
                </a:highlight>
                <a:latin typeface="Courier New" panose="02070309020205020404" pitchFamily="49" charset="0"/>
              </a:rPr>
              <a:t> range</a:t>
            </a:r>
            <a:r>
              <a:rPr lang="en-US" sz="1000" b="1" dirty="0">
                <a:solidFill>
                  <a:srgbClr val="000080"/>
                </a:solidFill>
                <a:highlight>
                  <a:srgbClr val="FFFFFF"/>
                </a:highlight>
                <a:latin typeface="Courier New" panose="02070309020205020404" pitchFamily="49" charset="0"/>
              </a:rPr>
              <a:t>(</a:t>
            </a:r>
            <a:r>
              <a:rPr lang="en-US" sz="1000" dirty="0">
                <a:solidFill>
                  <a:srgbClr val="FF0000"/>
                </a:solidFill>
                <a:highlight>
                  <a:srgbClr val="FFFFFF"/>
                </a:highlight>
                <a:latin typeface="Courier New" panose="02070309020205020404" pitchFamily="49" charset="0"/>
              </a:rPr>
              <a:t>0</a:t>
            </a:r>
            <a:r>
              <a:rPr lang="en-US" sz="1000" b="1" dirty="0">
                <a:solidFill>
                  <a:srgbClr val="000080"/>
                </a:solidFill>
                <a:highlight>
                  <a:srgbClr val="FFFFFF"/>
                </a:highlight>
                <a:latin typeface="Courier New" panose="02070309020205020404" pitchFamily="49" charset="0"/>
              </a:rPr>
              <a:t>,</a:t>
            </a:r>
            <a:r>
              <a:rPr lang="en-US" sz="1000" dirty="0">
                <a:solidFill>
                  <a:srgbClr val="000000"/>
                </a:solidFill>
                <a:highlight>
                  <a:srgbClr val="FFFFFF"/>
                </a:highlight>
                <a:latin typeface="Courier New" panose="02070309020205020404" pitchFamily="49" charset="0"/>
              </a:rPr>
              <a:t> N</a:t>
            </a:r>
            <a:r>
              <a:rPr lang="en-US" sz="1000" b="1" dirty="0">
                <a:solidFill>
                  <a:srgbClr val="000080"/>
                </a:solidFill>
                <a:highlight>
                  <a:srgbClr val="FFFFFF"/>
                </a:highlight>
                <a:latin typeface="Courier New" panose="02070309020205020404" pitchFamily="49" charset="0"/>
              </a:rPr>
              <a:t>//</a:t>
            </a:r>
            <a:r>
              <a:rPr lang="en-US" sz="1000" dirty="0" err="1">
                <a:solidFill>
                  <a:srgbClr val="000000"/>
                </a:solidFill>
                <a:highlight>
                  <a:srgbClr val="FFFFFF"/>
                </a:highlight>
                <a:latin typeface="Courier New" panose="02070309020205020404" pitchFamily="49" charset="0"/>
              </a:rPr>
              <a:t>mb_size</a:t>
            </a:r>
            <a:r>
              <a:rPr lang="en-US" sz="1000" b="1" dirty="0">
                <a:solidFill>
                  <a:srgbClr val="000080"/>
                </a:solidFill>
                <a:highlight>
                  <a:srgbClr val="FFFFFF"/>
                </a:highlight>
                <a:latin typeface="Courier New" panose="02070309020205020404" pitchFamily="49" charset="0"/>
              </a:rPr>
              <a:t>):</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bi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sdi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i</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xi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X</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y_noisy</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gradients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a</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gradients</a:t>
            </a:r>
            <a:endParaRPr lang="pt-BR" sz="1000" dirty="0"/>
          </a:p>
        </p:txBody>
      </p:sp>
    </p:spTree>
    <p:extLst>
      <p:ext uri="{BB962C8B-B14F-4D97-AF65-F5344CB8AC3E}">
        <p14:creationId xmlns:p14="http://schemas.microsoft.com/office/powerpoint/2010/main" val="3389792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a:xfrm>
            <a:off x="838200" y="1825624"/>
            <a:ext cx="10884108" cy="4590165"/>
          </a:xfrm>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3"/>
              </a:rPr>
              <a:t>Laboratório </a:t>
            </a:r>
            <a:r>
              <a:rPr lang="pt-BR" b="1" dirty="0" smtClean="0">
                <a:hlinkClick r:id="rId3"/>
              </a:rPr>
              <a:t>#</a:t>
            </a:r>
            <a:r>
              <a:rPr lang="pt-BR" b="1" dirty="0">
                <a:hlinkClick r:id="rId3"/>
              </a:rPr>
              <a:t>3</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smtClean="0"/>
              <a:t>.</a:t>
            </a:r>
          </a:p>
          <a:p>
            <a:pPr lvl="1"/>
            <a:r>
              <a:rPr lang="pt-BR" sz="2800" b="1" dirty="0">
                <a:solidFill>
                  <a:srgbClr val="FF0000"/>
                </a:solidFill>
              </a:rPr>
              <a:t>Laboratórios podem ser feitos em grupo</a:t>
            </a:r>
            <a:r>
              <a:rPr lang="pt-BR" sz="2800" b="1" dirty="0" smtClean="0">
                <a:solidFill>
                  <a:srgbClr val="FF0000"/>
                </a:solidFill>
              </a:rPr>
              <a:t>.</a:t>
            </a:r>
            <a:endParaRPr lang="pt-BR" sz="2800" b="1" dirty="0">
              <a:solidFill>
                <a:srgbClr val="FF0000"/>
              </a:solidFill>
            </a:endParaRPr>
          </a:p>
        </p:txBody>
      </p:sp>
    </p:spTree>
    <p:extLst>
      <p:ext uri="{BB962C8B-B14F-4D97-AF65-F5344CB8AC3E}">
        <p14:creationId xmlns:p14="http://schemas.microsoft.com/office/powerpoint/2010/main" val="2507017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curvas que 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desvantagens da </a:t>
            </a:r>
            <a:r>
              <a:rPr lang="pt-BR" dirty="0"/>
              <a:t>equação </a:t>
            </a:r>
            <a:r>
              <a:rPr lang="pt-BR" dirty="0" smtClean="0"/>
              <a:t>normal e apresentamos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4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b="1" i="1" dirty="0" smtClean="0"/>
                  <a:t>Vetor gradiente </a:t>
                </a:r>
                <a:r>
                  <a:rPr lang="pt-BR" dirty="0"/>
                  <a:t>é um vetor que indica </a:t>
                </a:r>
                <a:r>
                  <a:rPr lang="pt-BR" dirty="0" smtClean="0"/>
                  <a:t>a </a:t>
                </a:r>
                <a:r>
                  <a:rPr lang="pt-BR" dirty="0"/>
                  <a:t>direção </a:t>
                </a:r>
                <a:r>
                  <a:rPr lang="pt-BR" dirty="0" smtClean="0"/>
                  <a:t>e o sentido no </a:t>
                </a:r>
                <a:r>
                  <a:rPr lang="pt-BR" dirty="0"/>
                  <a:t>qual, por deslocamento a partir </a:t>
                </a:r>
                <a:r>
                  <a:rPr lang="pt-BR" dirty="0" smtClean="0"/>
                  <a:t>de um </a:t>
                </a:r>
                <a:r>
                  <a:rPr lang="pt-BR" dirty="0"/>
                  <a:t>ponto </a:t>
                </a:r>
                <a:r>
                  <a:rPr lang="pt-BR" dirty="0" smtClean="0"/>
                  <a:t>especifico, </a:t>
                </a:r>
                <a:r>
                  <a:rPr lang="pt-BR" dirty="0"/>
                  <a:t>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t>
                </a:r>
                <a:r>
                  <a:rPr lang="pt-BR" dirty="0" smtClean="0"/>
                  <a:t>indica a direção e o sentido </a:t>
                </a:r>
                <a:r>
                  <a:rPr lang="pt-BR" dirty="0"/>
                  <a:t>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a:t>
                </a:r>
                <a:r>
                  <a:rPr lang="pt-BR" b="1" i="1" dirty="0"/>
                  <a:t>vetor gradiente </a:t>
                </a:r>
                <a:r>
                  <a:rPr lang="pt-BR" dirty="0" smtClean="0"/>
                  <a:t>indica a direção e o sentido </a:t>
                </a:r>
                <a:r>
                  <a:rPr lang="pt-BR" dirty="0"/>
                  <a:t>de máxima variação em relação àquele argumento da </a:t>
                </a:r>
                <a:r>
                  <a:rPr lang="pt-BR" dirty="0" smtClean="0"/>
                  <a:t>função.</a:t>
                </a:r>
              </a:p>
              <a:p>
                <a:r>
                  <a:rPr lang="pt-BR" dirty="0" smtClean="0"/>
                  <a:t>Se imaginem parados em um 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qual direção e sentido devemos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656"/>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6894810" y="95535"/>
            <a:ext cx="4271395" cy="2038066"/>
          </a:xfrm>
          <a:prstGeom prst="rect">
            <a:avLst/>
          </a:prstGeom>
        </p:spPr>
      </p:pic>
      <p:sp>
        <p:nvSpPr>
          <p:cNvPr id="4" name="Rectangle 3"/>
          <p:cNvSpPr/>
          <p:nvPr/>
        </p:nvSpPr>
        <p:spPr>
          <a:xfrm>
            <a:off x="8973357" y="95535"/>
            <a:ext cx="3162300" cy="738664"/>
          </a:xfrm>
          <a:prstGeom prst="rect">
            <a:avLst/>
          </a:prstGeom>
        </p:spPr>
        <p:txBody>
          <a:bodyPr wrap="square">
            <a:spAutoFit/>
          </a:bodyPr>
          <a:lstStyle/>
          <a:p>
            <a:pPr lvl="0" algn="ctr">
              <a:defRPr/>
            </a:pPr>
            <a:r>
              <a:rPr lang="pt-BR" sz="1400" dirty="0" smtClean="0"/>
              <a:t>Vetor </a:t>
            </a:r>
            <a:r>
              <a:rPr lang="pt-BR" sz="1400" dirty="0"/>
              <a:t>gradiente </a:t>
            </a:r>
            <a:r>
              <a:rPr lang="pt-BR" sz="1400" dirty="0" smtClean="0"/>
              <a:t>sempre aponta para </a:t>
            </a:r>
            <a:r>
              <a:rPr lang="pt-BR" sz="1400" dirty="0"/>
              <a:t>a direção onde a subida da função é mais íngreme.</a:t>
            </a:r>
          </a:p>
        </p:txBody>
      </p:sp>
    </p:spTree>
    <p:extLst>
      <p:ext uri="{BB962C8B-B14F-4D97-AF65-F5344CB8AC3E}">
        <p14:creationId xmlns:p14="http://schemas.microsoft.com/office/powerpoint/2010/main" val="173754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603101"/>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fontScale="92500" lnSpcReduction="10000"/>
              </a:bodyPr>
              <a:lstStyle/>
              <a:p>
                <a:r>
                  <a:rPr lang="pt-BR" dirty="0" smtClean="0"/>
                  <a:t>O valor do </a:t>
                </a:r>
                <a:r>
                  <a:rPr lang="pt-BR" b="1" i="1" dirty="0" smtClean="0"/>
                  <a:t>vetor gradiente</a:t>
                </a:r>
                <a:r>
                  <a:rPr lang="pt-BR" dirty="0" smtClean="0"/>
                  <a:t> </a:t>
                </a:r>
                <a:r>
                  <a:rPr lang="pt-BR" dirty="0"/>
                  <a:t>em um ponto é um </a:t>
                </a:r>
                <a:r>
                  <a:rPr lang="pt-BR" b="1" i="1" dirty="0"/>
                  <a:t>vetor tangente</a:t>
                </a:r>
                <a:r>
                  <a:rPr lang="pt-BR" dirty="0"/>
                  <a:t>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a:t>
                </a:r>
                <a:r>
                  <a:rPr lang="pt-BR" dirty="0" smtClean="0"/>
                  <a:t>direção e sentido indicados pelo </a:t>
                </a:r>
                <a:r>
                  <a:rPr lang="pt-BR" b="1" i="1" dirty="0" smtClean="0"/>
                  <a:t>vetor </a:t>
                </a:r>
                <a:r>
                  <a:rPr lang="pt-BR" b="1" i="1" dirty="0"/>
                  <a:t>gradiente</a:t>
                </a:r>
                <a:r>
                  <a:rPr lang="pt-BR" dirty="0"/>
                  <a:t>,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e sentido indicados pelo </a:t>
                </a:r>
                <a:r>
                  <a:rPr lang="pt-BR" b="1" i="1" dirty="0" smtClean="0"/>
                  <a:t>vetor gradient</a:t>
                </a:r>
                <a:r>
                  <a:rPr lang="pt-BR" dirty="0" smtClean="0"/>
                  <a: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876" t="-2793"/>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
        <p:nvSpPr>
          <p:cNvPr id="6" name="Right Brace 5"/>
          <p:cNvSpPr/>
          <p:nvPr/>
        </p:nvSpPr>
        <p:spPr>
          <a:xfrm>
            <a:off x="7112758" y="3147357"/>
            <a:ext cx="563880" cy="103632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TextBox 6"/>
          <p:cNvSpPr txBox="1"/>
          <p:nvPr/>
        </p:nvSpPr>
        <p:spPr>
          <a:xfrm>
            <a:off x="7827389" y="3480851"/>
            <a:ext cx="1333500" cy="369332"/>
          </a:xfrm>
          <a:prstGeom prst="rect">
            <a:avLst/>
          </a:prstGeom>
          <a:noFill/>
        </p:spPr>
        <p:txBody>
          <a:bodyPr wrap="square" rtlCol="0">
            <a:spAutoFit/>
          </a:bodyPr>
          <a:lstStyle/>
          <a:p>
            <a:r>
              <a:rPr lang="pt-BR" b="1" dirty="0" smtClean="0">
                <a:solidFill>
                  <a:srgbClr val="FF0000"/>
                </a:solidFill>
              </a:rPr>
              <a:t>Importante</a:t>
            </a:r>
            <a:endParaRPr lang="pt-BR" b="1" dirty="0">
              <a:solidFill>
                <a:srgbClr val="FF0000"/>
              </a:solidFill>
            </a:endParaRPr>
          </a:p>
        </p:txBody>
      </p:sp>
    </p:spTree>
    <p:extLst>
      <p:ext uri="{BB962C8B-B14F-4D97-AF65-F5344CB8AC3E}">
        <p14:creationId xmlns:p14="http://schemas.microsoft.com/office/powerpoint/2010/main" val="1287215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9"/>
                <a:ext cx="11240069" cy="2640012"/>
              </a:xfrm>
            </p:spPr>
            <p:txBody>
              <a:bodyPr>
                <a:normAutofit lnSpcReduction="10000"/>
              </a:bodyPr>
              <a:lstStyle/>
              <a:p>
                <a:r>
                  <a:rPr lang="pt-BR" dirty="0"/>
                  <a:t>Mas e se formos </a:t>
                </a:r>
                <a:r>
                  <a:rPr lang="pt-BR" dirty="0" smtClean="0"/>
                  <a:t>no sentido contrário a </a:t>
                </a:r>
                <a:r>
                  <a:rPr lang="pt-BR" dirty="0"/>
                  <a:t>da taxa de crescimento, dada pelo </a:t>
                </a:r>
                <a:r>
                  <a:rPr lang="pt-BR" b="1" i="1" dirty="0" smtClean="0"/>
                  <a:t>vetor gradiente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a:t>
                </a:r>
                <a:r>
                  <a:rPr lang="pt-BR" dirty="0" smtClean="0"/>
                  <a:t>direção </a:t>
                </a:r>
                <a:r>
                  <a:rPr lang="pt-BR" dirty="0"/>
                  <a:t>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e sentido contrário ao indicado pelo </a:t>
                </a:r>
                <a:r>
                  <a:rPr lang="pt-BR" b="1" i="1" dirty="0" smtClean="0"/>
                  <a:t>vetor gradiente </a:t>
                </a:r>
                <a:r>
                  <a:rPr lang="pt-BR" dirty="0" smtClean="0"/>
                  <a:t>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9"/>
                <a:ext cx="11240069" cy="2640012"/>
              </a:xfrm>
              <a:blipFill rotWithShape="0">
                <a:blip r:embed="rId3"/>
                <a:stretch>
                  <a:fillRect l="-922" t="-5081" r="-976"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2827226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81773"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encontra soluções </a:t>
                </a:r>
                <a:r>
                  <a:rPr lang="pt-BR" dirty="0"/>
                  <a:t>ótimas para uma ampla gama de problemas.</a:t>
                </a:r>
              </a:p>
              <a:p>
                <a:r>
                  <a:rPr lang="pt-BR" dirty="0" smtClean="0"/>
                  <a:t>Por exemplo, é utilizado </a:t>
                </a:r>
                <a:r>
                  <a:rPr lang="pt-BR" dirty="0"/>
                  <a:t>em vários problemas de aprendizado de </a:t>
                </a:r>
                <a:r>
                  <a:rPr lang="pt-BR" dirty="0" smtClean="0"/>
                  <a:t>máquina e otimização.</a:t>
                </a:r>
                <a:endParaRPr lang="pt-BR" dirty="0"/>
              </a:p>
              <a:p>
                <a:r>
                  <a:rPr lang="pt-BR" dirty="0"/>
                  <a:t>Escalona melhor do que o método </a:t>
                </a:r>
                <a:r>
                  <a:rPr lang="pt-BR" dirty="0" smtClean="0"/>
                  <a:t>da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smtClean="0"/>
                  <a:t>).</a:t>
                </a:r>
              </a:p>
              <a:p>
                <a:r>
                  <a:rPr lang="pt-BR" dirty="0" smtClean="0"/>
                  <a:t>Pode ser usado com modelos não-lineares.</a:t>
                </a:r>
                <a:endParaRPr lang="pt-BR" dirty="0"/>
              </a:p>
              <a:p>
                <a:r>
                  <a:rPr lang="pt-BR" dirty="0"/>
                  <a:t>O único requisito é que a </a:t>
                </a:r>
                <a:r>
                  <a:rPr lang="pt-BR" b="1" i="1" dirty="0"/>
                  <a:t>função de erro </a:t>
                </a:r>
                <a:r>
                  <a:rPr lang="pt-BR" dirty="0"/>
                  <a:t>seja </a:t>
                </a:r>
                <a:r>
                  <a:rPr lang="pt-BR" b="1" i="1" dirty="0"/>
                  <a:t>diferenciável</a:t>
                </a:r>
                <a:r>
                  <a:rPr lang="pt-BR" dirty="0" smtClean="0"/>
                  <a:t>.</a:t>
                </a:r>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a:t>
                </a:r>
                <a:r>
                  <a:rPr lang="pt-BR" b="1" i="1" dirty="0" smtClean="0"/>
                  <a:t>gradiente descendente </a:t>
                </a:r>
                <a:r>
                  <a:rPr lang="pt-BR" dirty="0" smtClean="0"/>
                  <a:t>ao problema da </a:t>
                </a:r>
                <a:r>
                  <a:rPr lang="pt-BR" b="1" i="1" dirty="0" smtClean="0"/>
                  <a:t>regressão linear</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81773" cy="5303520"/>
              </a:xfrm>
              <a:blipFill rotWithShape="0">
                <a:blip r:embed="rId3"/>
                <a:stretch>
                  <a:fillRect l="-1019" t="-2644" r="-1965" b="-1034"/>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884695" y="2486365"/>
            <a:ext cx="3307305" cy="2620885"/>
          </a:xfrm>
          <a:prstGeom prst="rect">
            <a:avLst/>
          </a:prstGeom>
        </p:spPr>
      </p:pic>
    </p:spTree>
    <p:extLst>
      <p:ext uri="{BB962C8B-B14F-4D97-AF65-F5344CB8AC3E}">
        <p14:creationId xmlns:p14="http://schemas.microsoft.com/office/powerpoint/2010/main" val="434053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30216"/>
            <a:ext cx="11019972" cy="961550"/>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94087"/>
                <a:ext cx="11019971" cy="1231903"/>
              </a:xfrm>
            </p:spPr>
            <p:txBody>
              <a:bodyPr>
                <a:normAutofit fontScale="85000" lnSpcReduction="2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a:t>
                </a:r>
                <a:r>
                  <a:rPr lang="pt-BR" dirty="0" smtClean="0"/>
                  <a:t>no </a:t>
                </a:r>
                <a:r>
                  <a:rPr lang="pt-BR" b="1" i="1" dirty="0" smtClean="0"/>
                  <a:t>sentido oposto </a:t>
                </a:r>
                <a:r>
                  <a:rPr lang="pt-BR" dirty="0"/>
                  <a:t>ao do </a:t>
                </a:r>
                <a:r>
                  <a:rPr lang="pt-BR" b="1" i="1" dirty="0" smtClean="0"/>
                  <a:t>gradiente</a:t>
                </a:r>
                <a:r>
                  <a:rPr lang="pt-BR" dirty="0" smtClean="0"/>
                  <a:t> </a:t>
                </a:r>
                <a:r>
                  <a:rPr lang="pt-BR" dirty="0"/>
                  <a:t>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94087"/>
                <a:ext cx="11019971" cy="1231903"/>
              </a:xfrm>
              <a:blipFill rotWithShape="0">
                <a:blip r:embed="rId3"/>
                <a:stretch>
                  <a:fillRect l="-719" t="-11386" r="-1383" b="-34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85367" y="2686767"/>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985367" y="2686767"/>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838199" y="4380931"/>
                <a:ext cx="11019971" cy="230468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a:t>
                </a:r>
                <a:r>
                  <a:rPr lang="pt-BR" dirty="0" smtClean="0"/>
                  <a:t>peso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O </a:t>
                </a:r>
                <a:r>
                  <a:rPr lang="pt-BR" b="1" i="1" dirty="0" smtClean="0"/>
                  <a:t>passo de aprendizagem</a:t>
                </a:r>
                <a:r>
                  <a:rPr lang="pt-BR" dirty="0" smtClean="0"/>
                  <a:t> dita o tamanho </a:t>
                </a:r>
                <a:r>
                  <a:rPr lang="pt-BR" dirty="0"/>
                  <a:t>dos </a:t>
                </a:r>
                <a:r>
                  <a:rPr lang="pt-BR" dirty="0" smtClean="0"/>
                  <a:t>passos/deslocamentos dados </a:t>
                </a:r>
                <a:r>
                  <a:rPr lang="pt-BR" dirty="0"/>
                  <a:t>na direção </a:t>
                </a:r>
                <a:r>
                  <a:rPr lang="pt-BR" dirty="0" smtClean="0"/>
                  <a:t>e sentido oposto ao do </a:t>
                </a:r>
                <a:r>
                  <a:rPr lang="pt-BR" b="1" i="1" dirty="0" smtClean="0"/>
                  <a:t>gradiente</a:t>
                </a:r>
                <a:r>
                  <a:rPr lang="pt-BR" dirty="0" smtClean="0"/>
                  <a:t>. Ele pode ser constante ou decair com o tempo.</a:t>
                </a:r>
              </a:p>
              <a:p>
                <a:pPr algn="just"/>
                <a:r>
                  <a:rPr lang="pt-BR" dirty="0"/>
                  <a:t>Na sequência, veremos como encontrar o </a:t>
                </a:r>
                <a:r>
                  <a:rPr lang="pt-BR" b="1" i="1" dirty="0"/>
                  <a:t>vetor gradiente</a:t>
                </a:r>
                <a:r>
                  <a:rPr lang="pt-BR" dirty="0"/>
                  <a:t> da função de erro e implementar o algoritmo do </a:t>
                </a:r>
                <a:r>
                  <a:rPr lang="pt-BR" b="1" i="1" dirty="0"/>
                  <a:t>gradiente descendente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199" y="4380931"/>
                <a:ext cx="11019971" cy="2304682"/>
              </a:xfrm>
              <a:prstGeom prst="rect">
                <a:avLst/>
              </a:prstGeom>
              <a:blipFill rotWithShape="0">
                <a:blip r:embed="rId5"/>
                <a:stretch>
                  <a:fillRect l="-830" t="-3704" r="-885" b="-6085"/>
                </a:stretch>
              </a:blipFill>
            </p:spPr>
            <p:txBody>
              <a:bodyPr/>
              <a:lstStyle/>
              <a:p>
                <a:r>
                  <a:rPr lang="pt-BR">
                    <a:noFill/>
                  </a:rPr>
                  <a:t> </a:t>
                </a:r>
              </a:p>
            </p:txBody>
          </p:sp>
        </mc:Fallback>
      </mc:AlternateContent>
      <p:cxnSp>
        <p:nvCxnSpPr>
          <p:cNvPr id="8" name="Straight Arrow Connector 7"/>
          <p:cNvCxnSpPr/>
          <p:nvPr/>
        </p:nvCxnSpPr>
        <p:spPr>
          <a:xfrm>
            <a:off x="3680460" y="1884640"/>
            <a:ext cx="201992" cy="19228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48368" r="2754" b="1527"/>
          <a:stretch/>
        </p:blipFill>
        <p:spPr>
          <a:xfrm>
            <a:off x="8514416" y="2271879"/>
            <a:ext cx="3186242" cy="2093949"/>
          </a:xfrm>
          <a:prstGeom prst="rect">
            <a:avLst/>
          </a:prstGeom>
        </p:spPr>
      </p:pic>
    </p:spTree>
    <p:extLst>
      <p:ext uri="{BB962C8B-B14F-4D97-AF65-F5344CB8AC3E}">
        <p14:creationId xmlns:p14="http://schemas.microsoft.com/office/powerpoint/2010/main" val="952738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77"/>
          </a:xfrm>
        </p:spPr>
        <p:txBody>
          <a:bodyPr>
            <a:normAutofit fontScale="90000"/>
          </a:bodyPr>
          <a:lstStyle/>
          <a:p>
            <a:r>
              <a:rPr lang="en-US" dirty="0" err="1"/>
              <a:t>Exemplo</a:t>
            </a:r>
            <a:r>
              <a:rPr lang="en-US" dirty="0"/>
              <a:t> </a:t>
            </a:r>
            <a:r>
              <a:rPr lang="en-US" dirty="0" smtClean="0"/>
              <a:t>#1</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864881"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1563726" y="4634475"/>
            <a:ext cx="2457413" cy="2223526"/>
          </a:xfrm>
          <a:prstGeom prst="rect">
            <a:avLst/>
          </a:prstGeom>
        </p:spPr>
      </p:pic>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hlinkClick r:id="rId7"/>
              </a:rPr>
              <a:t>Exemplo 1</a:t>
            </a:r>
            <a:r>
              <a:rPr lang="pt-BR" u="sng" dirty="0" smtClean="0">
                <a:solidFill>
                  <a:srgbClr val="00B0F0"/>
                </a:solidFill>
                <a:hlinkClick r:id="rId7"/>
              </a:rPr>
              <a:t>: linear_regression_with_gradient_descent_exemplo1.ipynb</a:t>
            </a:r>
            <a:endParaRPr lang="pt-BR" u="sng" dirty="0">
              <a:solidFill>
                <a:srgbClr val="00B0F0"/>
              </a:solidFill>
            </a:endParaRPr>
          </a:p>
        </p:txBody>
      </p:sp>
      <p:sp>
        <p:nvSpPr>
          <p:cNvPr id="11" name="TextBox 10"/>
          <p:cNvSpPr txBox="1"/>
          <p:nvPr/>
        </p:nvSpPr>
        <p:spPr>
          <a:xfrm>
            <a:off x="9713626" y="2457006"/>
            <a:ext cx="1783080" cy="523220"/>
          </a:xfrm>
          <a:prstGeom prst="rect">
            <a:avLst/>
          </a:prstGeom>
          <a:noFill/>
        </p:spPr>
        <p:txBody>
          <a:bodyPr wrap="square" rtlCol="0">
            <a:spAutoFit/>
          </a:bodyPr>
          <a:lstStyle/>
          <a:p>
            <a:pPr algn="ctr"/>
            <a:r>
              <a:rPr lang="pt-BR" sz="1400" dirty="0" smtClean="0"/>
              <a:t>Operação da derivada parcial é distributiva.</a:t>
            </a:r>
            <a:endParaRPr lang="pt-BR" sz="1400" dirty="0"/>
          </a:p>
        </p:txBody>
      </p:sp>
      <p:cxnSp>
        <p:nvCxnSpPr>
          <p:cNvPr id="12" name="Straight Arrow Connector 11"/>
          <p:cNvCxnSpPr>
            <a:stCxn id="11" idx="1"/>
          </p:cNvCxnSpPr>
          <p:nvPr/>
        </p:nvCxnSpPr>
        <p:spPr>
          <a:xfrm flipH="1">
            <a:off x="2796540" y="2718616"/>
            <a:ext cx="6917086" cy="4777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smtClean="0"/>
              <a:t>#2</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199" y="1690687"/>
                <a:ext cx="11168921" cy="4989082"/>
              </a:xfrm>
            </p:spPr>
            <p:txBody>
              <a:bodyPr>
                <a:normAutofit fontScale="70000" lnSpcReduction="20000"/>
              </a:bodyPr>
              <a:lstStyle/>
              <a:p>
                <a:pPr marL="0" indent="0">
                  <a:buNone/>
                </a:pPr>
                <a:r>
                  <a:rPr lang="en-US" dirty="0" smtClean="0"/>
                  <a:t>Agora </a:t>
                </a:r>
                <a:r>
                  <a:rPr lang="en-US" dirty="0" err="1" smtClean="0"/>
                  <a:t>consideramos</a:t>
                </a:r>
                <a:r>
                  <a:rPr lang="en-US" dirty="0" smtClean="0"/>
                  <a:t> </a:t>
                </a:r>
                <a:r>
                  <a:rPr lang="en-US" dirty="0" err="1" smtClean="0"/>
                  <a:t>uma</a:t>
                </a:r>
                <a:r>
                  <a:rPr lang="en-US" dirty="0" smtClean="0"/>
                  <a:t> </a:t>
                </a:r>
                <a:r>
                  <a:rPr lang="en-US" b="1" i="1" dirty="0" err="1" smtClean="0"/>
                  <a:t>função</a:t>
                </a:r>
                <a:r>
                  <a:rPr lang="en-US" b="1" i="1" dirty="0" smtClean="0"/>
                  <a:t> </a:t>
                </a:r>
                <a:r>
                  <a:rPr lang="en-US" b="1" i="1" dirty="0" err="1"/>
                  <a:t>hipótese</a:t>
                </a:r>
                <a:r>
                  <a:rPr lang="en-US" b="1" i="1" dirty="0"/>
                  <a:t> </a:t>
                </a:r>
                <a:r>
                  <a:rPr lang="en-US" dirty="0"/>
                  <a:t>com </a:t>
                </a:r>
                <a:r>
                  <a:rPr lang="en-US" dirty="0" err="1" smtClean="0"/>
                  <a:t>os</a:t>
                </a:r>
                <a:r>
                  <a:rPr lang="en-US" dirty="0" smtClean="0"/>
                  <a:t> 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endParaRPr lang="nl-BE" b="1"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199" y="1690687"/>
                <a:ext cx="11168921" cy="4989082"/>
              </a:xfrm>
              <a:blipFill rotWithShape="0">
                <a:blip r:embed="rId3"/>
                <a:stretch>
                  <a:fillRect l="-546" t="-2198" r="-982"/>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smtClean="0">
                <a:solidFill>
                  <a:srgbClr val="00B0F0"/>
                </a:solidFill>
                <a:hlinkClick r:id="rId4"/>
              </a:rPr>
              <a:t>Exemplo: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94151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14652</TotalTime>
  <Words>3650</Words>
  <Application>Microsoft Office PowerPoint</Application>
  <PresentationFormat>Widescreen</PresentationFormat>
  <Paragraphs>432</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Gradiente Descendente</vt:lpstr>
      <vt:lpstr>O Algoritmo do Gradiente do Descendente (GD)</vt:lpstr>
      <vt:lpstr>Exemplo #1</vt:lpstr>
      <vt:lpstr>Exemplo #2</vt:lpstr>
      <vt:lpstr>Generalizando a equação de atualização</vt:lpstr>
      <vt:lpstr>Versões do Gradiente Descendente</vt:lpstr>
      <vt:lpstr>Versões do Gradiente Descendente</vt:lpstr>
      <vt:lpstr>Versões do Gradiente Descendente</vt:lpstr>
      <vt:lpstr>Implementação: GD em Batelada</vt:lpstr>
      <vt:lpstr>Implementação: GD Estocástico</vt:lpstr>
      <vt:lpstr>Implementação: GD Estocástico com Scikit-Learn </vt:lpstr>
      <vt:lpstr>Implementação: GD com Mini-Batch</vt:lpstr>
      <vt:lpstr>Tarefas</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2041</cp:revision>
  <dcterms:created xsi:type="dcterms:W3CDTF">2020-02-17T11:18:32Z</dcterms:created>
  <dcterms:modified xsi:type="dcterms:W3CDTF">2021-04-14T16:48:40Z</dcterms:modified>
</cp:coreProperties>
</file>